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itchFamily="2" charset="0"/>
      <p:regular r:id="rId23"/>
      <p:bold r:id="rId24"/>
      <p:italic r:id="rId25"/>
      <p:boldItalic r:id="rId26"/>
    </p:embeddedFont>
    <p:embeddedFont>
      <p:font typeface="DM Sans Bold" charset="0"/>
      <p:regular r:id="rId27"/>
    </p:embeddedFont>
    <p:embeddedFont>
      <p:font typeface="Fira Sans Light" panose="020B0403050000020004" pitchFamily="34" charset="0"/>
      <p:regular r:id="rId28"/>
      <p:italic r:id="rId29"/>
    </p:embeddedFont>
    <p:embeddedFont>
      <p:font typeface="Fira Sans Semi-Bold" panose="020B0604020202020204" charset="0"/>
      <p:regular r:id="rId30"/>
    </p:embeddedFont>
    <p:embeddedFont>
      <p:font typeface="Teko Medium" panose="020B0604020202020204" charset="0"/>
      <p:regular r:id="rId31"/>
    </p:embeddedFont>
    <p:embeddedFont>
      <p:font typeface="Telegraf 1" panose="020B0604020202020204" charset="0"/>
      <p:regular r:id="rId32"/>
    </p:embeddedFont>
    <p:embeddedFont>
      <p:font typeface="Telegraf 2" panose="020B0604020202020204" charset="0"/>
      <p:regular r:id="rId33"/>
    </p:embeddedFont>
    <p:embeddedFont>
      <p:font typeface="Telegraf 2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56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294" y="4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cs.google.com/spreadsheets/d/1DUF2isFWsqVSYhbaACYtbgcLi_YjDqpE3GLQIVgkKQg/edit#gid=69851113" TargetMode="Externa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5662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4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id="5" name="Freeform 5"/>
            <p:cNvSpPr/>
            <p:nvPr/>
          </p:nvSpPr>
          <p:spPr>
            <a:xfrm>
              <a:off x="19050" y="19050"/>
              <a:ext cx="4022947" cy="2195449"/>
            </a:xfrm>
            <a:custGeom>
              <a:avLst/>
              <a:gdLst/>
              <a:ahLst/>
              <a:cxnLst/>
              <a:rect l="l" t="t" r="r" b="b"/>
              <a:pathLst>
                <a:path w="4022947" h="2195449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4060920" cy="2233549"/>
            </a:xfrm>
            <a:custGeom>
              <a:avLst/>
              <a:gdLst/>
              <a:ahLst/>
              <a:cxnLst/>
              <a:rect l="l" t="t" r="r" b="b"/>
              <a:pathLst>
                <a:path w="4060920" h="2233549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207104" y="2944648"/>
            <a:ext cx="5246391" cy="524637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05486" y="7657692"/>
            <a:ext cx="7217675" cy="193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16"/>
              </a:lnSpc>
            </a:pPr>
            <a:r>
              <a:rPr lang="en-US" sz="2935" dirty="0">
                <a:solidFill>
                  <a:srgbClr val="000000"/>
                </a:solidFill>
                <a:latin typeface="DM Sans Bold" panose="020B0604020202020204" charset="0"/>
              </a:rPr>
              <a:t>Presented by: </a:t>
            </a:r>
          </a:p>
          <a:p>
            <a:pPr marL="316909" lvl="1">
              <a:lnSpc>
                <a:spcPts val="3816"/>
              </a:lnSpc>
            </a:pPr>
            <a:r>
              <a:rPr lang="en-US" sz="2935" i="1" dirty="0">
                <a:solidFill>
                  <a:srgbClr val="000000"/>
                </a:solidFill>
                <a:latin typeface="DM Sans Bold" panose="020B0604020202020204" charset="0"/>
              </a:rPr>
              <a:t>HANAE EL M’RABET </a:t>
            </a:r>
          </a:p>
          <a:p>
            <a:pPr marL="316909" lvl="1">
              <a:lnSpc>
                <a:spcPts val="3816"/>
              </a:lnSpc>
            </a:pPr>
            <a:r>
              <a:rPr lang="en-US" sz="2935" i="1" dirty="0">
                <a:solidFill>
                  <a:srgbClr val="000000"/>
                </a:solidFill>
                <a:latin typeface="DM Sans Bold" panose="020B0604020202020204" charset="0"/>
              </a:rPr>
              <a:t>NOUHAILA KRIMEL</a:t>
            </a:r>
          </a:p>
          <a:p>
            <a:pPr marL="316909" lvl="1">
              <a:lnSpc>
                <a:spcPts val="3816"/>
              </a:lnSpc>
            </a:pPr>
            <a:r>
              <a:rPr lang="en-US" sz="2935" i="1" dirty="0">
                <a:solidFill>
                  <a:srgbClr val="000000"/>
                </a:solidFill>
                <a:latin typeface="DM Sans Bold" panose="020B0604020202020204" charset="0"/>
              </a:rPr>
              <a:t>MOHAMED AMINE FAKHRE-EDDINE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7606" y="674899"/>
            <a:ext cx="9829815" cy="5606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35"/>
              </a:lnSpc>
            </a:pPr>
            <a:r>
              <a:rPr lang="en-US" sz="9941" spc="-447" dirty="0">
                <a:solidFill>
                  <a:srgbClr val="000000"/>
                </a:solidFill>
                <a:latin typeface="DM Sans Bold" panose="020B0604020202020204" charset="0"/>
              </a:rPr>
              <a:t>overview of the US and Europe educational systems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848300"/>
            <a:ext cx="11135300" cy="11135300"/>
          </a:xfrm>
          <a:custGeom>
            <a:avLst/>
            <a:gdLst/>
            <a:ahLst/>
            <a:cxnLst/>
            <a:rect l="l" t="t" r="r" b="b"/>
            <a:pathLst>
              <a:path w="11135300" h="11135300">
                <a:moveTo>
                  <a:pt x="11135300" y="0"/>
                </a:moveTo>
                <a:lnTo>
                  <a:pt x="0" y="0"/>
                </a:lnTo>
                <a:lnTo>
                  <a:pt x="0" y="11135300"/>
                </a:lnTo>
                <a:lnTo>
                  <a:pt x="11135300" y="11135300"/>
                </a:lnTo>
                <a:lnTo>
                  <a:pt x="111353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9608645" y="4839981"/>
            <a:ext cx="7073952" cy="5128323"/>
            <a:chOff x="0" y="0"/>
            <a:chExt cx="1571803" cy="1139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71803" cy="1139492"/>
            </a:xfrm>
            <a:custGeom>
              <a:avLst/>
              <a:gdLst/>
              <a:ahLst/>
              <a:cxnLst/>
              <a:rect l="l" t="t" r="r" b="b"/>
              <a:pathLst>
                <a:path w="1571803" h="1139492">
                  <a:moveTo>
                    <a:pt x="45966" y="0"/>
                  </a:moveTo>
                  <a:lnTo>
                    <a:pt x="1525837" y="0"/>
                  </a:lnTo>
                  <a:cubicBezTo>
                    <a:pt x="1538028" y="0"/>
                    <a:pt x="1549720" y="4843"/>
                    <a:pt x="1558340" y="13463"/>
                  </a:cubicBezTo>
                  <a:cubicBezTo>
                    <a:pt x="1566960" y="22083"/>
                    <a:pt x="1571803" y="33775"/>
                    <a:pt x="1571803" y="45966"/>
                  </a:cubicBezTo>
                  <a:lnTo>
                    <a:pt x="1571803" y="1093527"/>
                  </a:lnTo>
                  <a:cubicBezTo>
                    <a:pt x="1571803" y="1118913"/>
                    <a:pt x="1551224" y="1139492"/>
                    <a:pt x="1525837" y="1139492"/>
                  </a:cubicBezTo>
                  <a:lnTo>
                    <a:pt x="45966" y="1139492"/>
                  </a:lnTo>
                  <a:cubicBezTo>
                    <a:pt x="20580" y="1139492"/>
                    <a:pt x="0" y="1118913"/>
                    <a:pt x="0" y="1093527"/>
                  </a:cubicBezTo>
                  <a:lnTo>
                    <a:pt x="0" y="45966"/>
                  </a:lnTo>
                  <a:cubicBezTo>
                    <a:pt x="0" y="20580"/>
                    <a:pt x="20580" y="0"/>
                    <a:pt x="4596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71803" cy="117759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900"/>
                </a:lnSpc>
              </a:pPr>
              <a:r>
                <a:rPr lang="en-US" sz="3000" dirty="0">
                  <a:solidFill>
                    <a:srgbClr val="2C2C2C"/>
                  </a:solidFill>
                  <a:latin typeface="DM Sans Bold"/>
                </a:rPr>
                <a:t>Europe</a:t>
              </a:r>
            </a:p>
            <a:p>
              <a:pPr algn="ctr">
                <a:lnSpc>
                  <a:spcPts val="3900"/>
                </a:lnSpc>
              </a:pPr>
              <a:endParaRPr lang="en-US" sz="3000" dirty="0">
                <a:solidFill>
                  <a:srgbClr val="2C2C2C"/>
                </a:solidFill>
                <a:latin typeface="DM Sans Bold"/>
              </a:endParaRPr>
            </a:p>
            <a:p>
              <a:pPr marL="539749" lvl="1" indent="-269875" algn="ctr">
                <a:lnSpc>
                  <a:spcPts val="32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2C2C2C"/>
                  </a:solidFill>
                  <a:latin typeface="DM Sans"/>
                </a:rPr>
                <a:t>In Europe, particularly in Western and Northern European countries, higher education is characterized by affordable or even tuition-free options for domestic and EU students.</a:t>
              </a:r>
            </a:p>
            <a:p>
              <a:pPr marL="539749" lvl="1" indent="-269875" algn="ctr">
                <a:lnSpc>
                  <a:spcPts val="32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2C2C2C"/>
                  </a:solidFill>
                  <a:latin typeface="DM Sans"/>
                </a:rPr>
                <a:t>Government subsidies and accessible financial aid contribute to the affordability of education in Europe.</a:t>
              </a:r>
            </a:p>
            <a:p>
              <a:pPr algn="ctr">
                <a:lnSpc>
                  <a:spcPts val="3249"/>
                </a:lnSpc>
              </a:pPr>
              <a:endParaRPr lang="en-US" sz="2499" dirty="0">
                <a:solidFill>
                  <a:srgbClr val="2C2C2C"/>
                </a:solidFill>
                <a:latin typeface="DM San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5402" y="4839981"/>
            <a:ext cx="7073952" cy="5128323"/>
            <a:chOff x="0" y="0"/>
            <a:chExt cx="1571803" cy="11394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71803" cy="1139492"/>
            </a:xfrm>
            <a:custGeom>
              <a:avLst/>
              <a:gdLst/>
              <a:ahLst/>
              <a:cxnLst/>
              <a:rect l="l" t="t" r="r" b="b"/>
              <a:pathLst>
                <a:path w="1571803" h="1139492">
                  <a:moveTo>
                    <a:pt x="45966" y="0"/>
                  </a:moveTo>
                  <a:lnTo>
                    <a:pt x="1525837" y="0"/>
                  </a:lnTo>
                  <a:cubicBezTo>
                    <a:pt x="1538028" y="0"/>
                    <a:pt x="1549720" y="4843"/>
                    <a:pt x="1558340" y="13463"/>
                  </a:cubicBezTo>
                  <a:cubicBezTo>
                    <a:pt x="1566960" y="22083"/>
                    <a:pt x="1571803" y="33775"/>
                    <a:pt x="1571803" y="45966"/>
                  </a:cubicBezTo>
                  <a:lnTo>
                    <a:pt x="1571803" y="1093527"/>
                  </a:lnTo>
                  <a:cubicBezTo>
                    <a:pt x="1571803" y="1118913"/>
                    <a:pt x="1551224" y="1139492"/>
                    <a:pt x="1525837" y="1139492"/>
                  </a:cubicBezTo>
                  <a:lnTo>
                    <a:pt x="45966" y="1139492"/>
                  </a:lnTo>
                  <a:cubicBezTo>
                    <a:pt x="20580" y="1139492"/>
                    <a:pt x="0" y="1118913"/>
                    <a:pt x="0" y="1093527"/>
                  </a:cubicBezTo>
                  <a:lnTo>
                    <a:pt x="0" y="45966"/>
                  </a:lnTo>
                  <a:cubicBezTo>
                    <a:pt x="0" y="20580"/>
                    <a:pt x="20580" y="0"/>
                    <a:pt x="4596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71803" cy="117759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900"/>
                </a:lnSpc>
              </a:pPr>
              <a:r>
                <a:rPr lang="en-US" sz="3000" dirty="0">
                  <a:solidFill>
                    <a:srgbClr val="2C2C2C"/>
                  </a:solidFill>
                  <a:latin typeface="DM Sans Bold"/>
                </a:rPr>
                <a:t>US</a:t>
              </a:r>
            </a:p>
            <a:p>
              <a:pPr algn="ctr">
                <a:lnSpc>
                  <a:spcPts val="3900"/>
                </a:lnSpc>
              </a:pPr>
              <a:endParaRPr lang="en-US" sz="3000" dirty="0">
                <a:solidFill>
                  <a:srgbClr val="2C2C2C"/>
                </a:solidFill>
                <a:latin typeface="DM Sans Bold"/>
              </a:endParaRPr>
            </a:p>
            <a:p>
              <a:pPr marL="539749" lvl="1" indent="-269875" algn="ctr">
                <a:lnSpc>
                  <a:spcPts val="32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2C2C2C"/>
                  </a:solidFill>
                  <a:latin typeface="DM Sans"/>
                </a:rPr>
                <a:t>The United States is known for its relatively high tuition costs, especially for international and out-of-state students attending public universities.</a:t>
              </a:r>
            </a:p>
            <a:p>
              <a:pPr marL="539749" lvl="1" indent="-269875" algn="ctr">
                <a:lnSpc>
                  <a:spcPts val="32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2C2C2C"/>
                  </a:solidFill>
                  <a:latin typeface="DM Sans"/>
                </a:rPr>
                <a:t>Many American students accumulate significant debt due to the reliance on loans to finance their education.</a:t>
              </a:r>
            </a:p>
            <a:p>
              <a:pPr algn="ctr">
                <a:lnSpc>
                  <a:spcPts val="3249"/>
                </a:lnSpc>
              </a:pPr>
              <a:endParaRPr lang="en-US" sz="2499" dirty="0">
                <a:solidFill>
                  <a:srgbClr val="2C2C2C"/>
                </a:solidFill>
                <a:latin typeface="DM Sans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0" y="0"/>
            <a:ext cx="18288000" cy="3600450"/>
          </a:xfrm>
          <a:prstGeom prst="rect">
            <a:avLst/>
          </a:prstGeom>
          <a:solidFill>
            <a:srgbClr val="278067"/>
          </a:solid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1028700" y="660399"/>
            <a:ext cx="12979351" cy="2497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500"/>
              </a:lnSpc>
            </a:pPr>
            <a:r>
              <a:rPr lang="en-US" sz="9500" dirty="0">
                <a:solidFill>
                  <a:srgbClr val="FFFFFF"/>
                </a:solidFill>
                <a:latin typeface="Teko Medium"/>
              </a:rPr>
              <a:t>Tuition Costs in the US and Europe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687550" y="0"/>
            <a:ext cx="3600450" cy="36004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0D2EF"/>
            </a:solidFill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 flipH="1">
            <a:off x="7089400" y="600041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8075295" y="0"/>
                </a:moveTo>
                <a:lnTo>
                  <a:pt x="0" y="0"/>
                </a:lnTo>
                <a:lnTo>
                  <a:pt x="0" y="8229600"/>
                </a:lnTo>
                <a:lnTo>
                  <a:pt x="8075295" y="8229600"/>
                </a:lnTo>
                <a:lnTo>
                  <a:pt x="807529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 rot="1008">
            <a:off x="1028698" y="3853707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28697" y="4897539"/>
          <a:ext cx="16230602" cy="5229225"/>
        </p:xfrm>
        <a:graphic>
          <a:graphicData uri="http://schemas.openxmlformats.org/drawingml/2006/table">
            <a:tbl>
              <a:tblPr/>
              <a:tblGrid>
                <a:gridCol w="8115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29225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DM Sans Bold"/>
                        </a:rPr>
                        <a:t>US</a:t>
                      </a:r>
                      <a:endParaRPr lang="en-US" sz="1100" dirty="0"/>
                    </a:p>
                    <a:p>
                      <a:pPr algn="ctr">
                        <a:lnSpc>
                          <a:spcPts val="4200"/>
                        </a:lnSpc>
                      </a:pPr>
                      <a:endParaRPr lang="en-US" sz="1100" dirty="0"/>
                    </a:p>
                    <a:p>
                      <a:pPr marL="647700" lvl="1" indent="-323850" algn="ctr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DM Sans"/>
                        </a:rPr>
                        <a:t>In the US, students often rely on loans, including federal student loans, to finance their education.</a:t>
                      </a:r>
                    </a:p>
                    <a:p>
                      <a:pPr marL="647700" lvl="1" indent="-323850" algn="ctr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DM Sans"/>
                        </a:rPr>
                        <a:t>Scholarships and financial aid programs are available, but the financial burden often falls on the students.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  <a:endParaRPr lang="en-US" sz="3000" dirty="0">
                        <a:solidFill>
                          <a:srgbClr val="000000"/>
                        </a:solidFill>
                        <a:latin typeface="DM San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5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DM Sans Bold"/>
                        </a:rPr>
                        <a:t>Europe</a:t>
                      </a:r>
                      <a:endParaRPr lang="en-US" sz="1100" dirty="0"/>
                    </a:p>
                    <a:p>
                      <a:pPr algn="ctr">
                        <a:lnSpc>
                          <a:spcPts val="4200"/>
                        </a:lnSpc>
                      </a:pPr>
                      <a:endParaRPr lang="en-US" sz="1100" dirty="0"/>
                    </a:p>
                    <a:p>
                      <a:pPr marL="647700" lvl="1" indent="-323850" algn="ctr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DM Sans"/>
                        </a:rPr>
                        <a:t>In Europe, financial aid is more readily available and accessible to students, both domestic and international.</a:t>
                      </a:r>
                    </a:p>
                    <a:p>
                      <a:pPr marL="647700" lvl="1" indent="-323850" algn="ctr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DM Sans"/>
                        </a:rPr>
                        <a:t>Scholarships, grants, and favorable loan terms contribute to the affordability of education.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  <a:endParaRPr lang="en-US" sz="3000" dirty="0">
                        <a:solidFill>
                          <a:srgbClr val="000000"/>
                        </a:solidFill>
                        <a:latin typeface="DM San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2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8700" y="1019175"/>
            <a:ext cx="8115300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Financial Aid in the US and Eutope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014210" y="-2985758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480166" y="6305802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28700" y="3455546"/>
            <a:ext cx="7976732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Admissions and Selection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04900"/>
            <a:ext cx="8992881" cy="223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717"/>
              </a:lnSpc>
              <a:spcBef>
                <a:spcPct val="0"/>
              </a:spcBef>
            </a:pPr>
            <a:r>
              <a:rPr lang="en-US" sz="7925">
                <a:solidFill>
                  <a:srgbClr val="000000"/>
                </a:solidFill>
                <a:latin typeface="Fira Sans Semi-Bold"/>
              </a:rPr>
              <a:t>Admissions and Selection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554614"/>
            <a:ext cx="8992881" cy="251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4"/>
              </a:lnSpc>
            </a:pPr>
            <a:r>
              <a:rPr lang="en-US" sz="2389" dirty="0">
                <a:solidFill>
                  <a:srgbClr val="000000"/>
                </a:solidFill>
                <a:latin typeface="Fira Sans Light"/>
              </a:rPr>
              <a:t>In the US, admissions are competitive, and a holistic approach is often used, considering grades, standardized test scores, and extracurricular activities.</a:t>
            </a:r>
          </a:p>
          <a:p>
            <a:pPr marL="0" lvl="0" indent="0">
              <a:lnSpc>
                <a:spcPts val="3344"/>
              </a:lnSpc>
              <a:spcBef>
                <a:spcPct val="0"/>
              </a:spcBef>
            </a:pPr>
            <a:r>
              <a:rPr lang="en-US" sz="2389" dirty="0">
                <a:solidFill>
                  <a:srgbClr val="000000"/>
                </a:solidFill>
                <a:latin typeface="Fira Sans Light"/>
              </a:rPr>
              <a:t>In Europe, admissions are typically based on academic performance and entrance exams, with less emphasis on extracurriculars.</a:t>
            </a:r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12293352" y="-467139"/>
            <a:ext cx="7945947" cy="4810900"/>
            <a:chOff x="0" y="0"/>
            <a:chExt cx="8872855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72855" cy="5372100"/>
            </a:xfrm>
            <a:custGeom>
              <a:avLst/>
              <a:gdLst/>
              <a:ahLst/>
              <a:cxnLst/>
              <a:rect l="l" t="t" r="r" b="b"/>
              <a:pathLst>
                <a:path w="8872855" h="5372100">
                  <a:moveTo>
                    <a:pt x="732218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322185" y="5372100"/>
                  </a:lnTo>
                  <a:lnTo>
                    <a:pt x="8872855" y="2686050"/>
                  </a:lnTo>
                  <a:lnTo>
                    <a:pt x="7322185" y="0"/>
                  </a:lnTo>
                  <a:close/>
                </a:path>
              </a:pathLst>
            </a:custGeom>
            <a:solidFill>
              <a:srgbClr val="329A87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640686" y="1247111"/>
            <a:ext cx="9251278" cy="8011189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 flipH="1"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1070610" y="0"/>
                  </a:moveTo>
                  <a:lnTo>
                    <a:pt x="3211830" y="0"/>
                  </a:lnTo>
                  <a:lnTo>
                    <a:pt x="4282440" y="1854200"/>
                  </a:lnTo>
                  <a:lnTo>
                    <a:pt x="3211830" y="3708400"/>
                  </a:lnTo>
                  <a:lnTo>
                    <a:pt x="1070610" y="3708400"/>
                  </a:lnTo>
                  <a:lnTo>
                    <a:pt x="0" y="1854200"/>
                  </a:lnTo>
                  <a:close/>
                </a:path>
              </a:pathLst>
            </a:custGeom>
            <a:blipFill>
              <a:blip r:embed="rId2"/>
              <a:stretch>
                <a:fillRect r="-29893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3226828" y="9258300"/>
            <a:ext cx="7384961" cy="6226137"/>
            <a:chOff x="0" y="0"/>
            <a:chExt cx="6371968" cy="5372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71968" cy="5372100"/>
            </a:xfrm>
            <a:custGeom>
              <a:avLst/>
              <a:gdLst/>
              <a:ahLst/>
              <a:cxnLst/>
              <a:rect l="l" t="t" r="r" b="b"/>
              <a:pathLst>
                <a:path w="6371968" h="5372100">
                  <a:moveTo>
                    <a:pt x="482129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821298" y="5372100"/>
                  </a:lnTo>
                  <a:lnTo>
                    <a:pt x="6371968" y="2686050"/>
                  </a:lnTo>
                  <a:lnTo>
                    <a:pt x="4821298" y="0"/>
                  </a:lnTo>
                  <a:close/>
                </a:path>
              </a:pathLst>
            </a:custGeom>
            <a:solidFill>
              <a:srgbClr val="278067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1882352" y="8782041"/>
            <a:ext cx="4711177" cy="6226137"/>
            <a:chOff x="0" y="0"/>
            <a:chExt cx="4064946" cy="5372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4946" cy="5372100"/>
            </a:xfrm>
            <a:custGeom>
              <a:avLst/>
              <a:gdLst/>
              <a:ahLst/>
              <a:cxnLst/>
              <a:rect l="l" t="t" r="r" b="b"/>
              <a:pathLst>
                <a:path w="4064946" h="5372100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D5DADA"/>
            </a:solidFill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014210" y="-2985758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480166" y="6305802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28700" y="3455546"/>
            <a:ext cx="7976732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Teaching and Learning style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 flipH="1">
            <a:off x="7089400" y="600041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8075295" y="0"/>
                </a:moveTo>
                <a:lnTo>
                  <a:pt x="0" y="0"/>
                </a:lnTo>
                <a:lnTo>
                  <a:pt x="0" y="8229600"/>
                </a:lnTo>
                <a:lnTo>
                  <a:pt x="8075295" y="8229600"/>
                </a:lnTo>
                <a:lnTo>
                  <a:pt x="807529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 rot="1008">
            <a:off x="1028698" y="3853707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485666"/>
              </p:ext>
            </p:extLst>
          </p:nvPr>
        </p:nvGraphicFramePr>
        <p:xfrm>
          <a:off x="1028700" y="4346444"/>
          <a:ext cx="16230603" cy="4360761"/>
        </p:xfrm>
        <a:graphic>
          <a:graphicData uri="http://schemas.openxmlformats.org/drawingml/2006/table">
            <a:tbl>
              <a:tblPr/>
              <a:tblGrid>
                <a:gridCol w="16230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60761">
                <a:tc>
                  <a:txBody>
                    <a:bodyPr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DM Sans Bold"/>
                        </a:rPr>
                        <a:t>Discuss the teaching and learning methods in higher education. In the US, there's a focus on a broad liberal arts education, with an emphasis on class participation, projects, and a variety of assessment methods. In Europe, the approach is often more specialized and research-oriented, with a strong emphasis on exams.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8700" y="1019175"/>
            <a:ext cx="8115300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Teaching and Learning style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014210" y="-2985758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480166" y="6305802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28700" y="4512512"/>
            <a:ext cx="7339198" cy="126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36"/>
              </a:lnSpc>
              <a:spcBef>
                <a:spcPct val="0"/>
              </a:spcBef>
            </a:pPr>
            <a:r>
              <a:rPr lang="en-US" sz="8280">
                <a:solidFill>
                  <a:srgbClr val="000000"/>
                </a:solidFill>
                <a:latin typeface="DM Sans Bold"/>
              </a:rPr>
              <a:t>Conclusion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46313" y="1646756"/>
            <a:ext cx="8097687" cy="4930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DM Sans Bold" charset="0"/>
              </a:rPr>
              <a:t>THANK'S FOR WATCHING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546660" y="6831669"/>
            <a:ext cx="8097687" cy="101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24"/>
              </a:lnSpc>
              <a:spcBef>
                <a:spcPct val="0"/>
              </a:spcBef>
            </a:pPr>
            <a:r>
              <a:rPr lang="en-US" sz="6032" spc="591" dirty="0">
                <a:solidFill>
                  <a:srgbClr val="231F20"/>
                </a:solidFill>
                <a:latin typeface="DM Sans Bold" charset="0"/>
              </a:rPr>
              <a:t>ANY QUESTION 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57855" y="1452253"/>
            <a:ext cx="2377254" cy="698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17"/>
              </a:lnSpc>
            </a:pPr>
            <a:r>
              <a:rPr lang="en-US" sz="3058" dirty="0">
                <a:solidFill>
                  <a:srgbClr val="000000"/>
                </a:solidFill>
                <a:latin typeface="DM Sans Bold" panose="020B0604020202020204" charset="0"/>
              </a:rPr>
              <a:t>Introduction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750746" y="1542988"/>
            <a:ext cx="771999" cy="771999"/>
            <a:chOff x="0" y="0"/>
            <a:chExt cx="6350000" cy="6350000"/>
          </a:xfrm>
          <a:solidFill>
            <a:srgbClr val="9F5662"/>
          </a:solidFill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864140" y="1540764"/>
            <a:ext cx="545211" cy="70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dirty="0">
                <a:solidFill>
                  <a:srgbClr val="000000"/>
                </a:solidFill>
                <a:latin typeface="Telegraf 1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57855" y="2522176"/>
            <a:ext cx="7322748" cy="69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117"/>
              </a:lnSpc>
              <a:spcBef>
                <a:spcPct val="0"/>
              </a:spcBef>
            </a:pPr>
            <a:r>
              <a:rPr lang="en-US" sz="3058" dirty="0">
                <a:solidFill>
                  <a:srgbClr val="000000"/>
                </a:solidFill>
                <a:latin typeface="DM Sans Bold" panose="020B0604020202020204" charset="0"/>
              </a:rPr>
              <a:t>University vs College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750746" y="2599755"/>
            <a:ext cx="771999" cy="771999"/>
            <a:chOff x="0" y="0"/>
            <a:chExt cx="6350000" cy="6350000"/>
          </a:xfrm>
          <a:solidFill>
            <a:srgbClr val="9F5662"/>
          </a:solidFill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864140" y="2579930"/>
            <a:ext cx="545211" cy="70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Telegraf 1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57855" y="4685914"/>
            <a:ext cx="7322748" cy="69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117"/>
              </a:lnSpc>
              <a:spcBef>
                <a:spcPct val="0"/>
              </a:spcBef>
            </a:pPr>
            <a:r>
              <a:rPr lang="en-US" sz="3058" dirty="0">
                <a:solidFill>
                  <a:srgbClr val="000000"/>
                </a:solidFill>
                <a:latin typeface="DM Sans Bold" panose="020B0604020202020204" charset="0"/>
              </a:rPr>
              <a:t>Tuition And financing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750353" y="4737671"/>
            <a:ext cx="771999" cy="771999"/>
            <a:chOff x="0" y="0"/>
            <a:chExt cx="6350000" cy="6350000"/>
          </a:xfrm>
          <a:solidFill>
            <a:srgbClr val="9F5662"/>
          </a:solidFill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863747" y="4749881"/>
            <a:ext cx="545211" cy="70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Telegraf 1"/>
              </a:rPr>
              <a:t>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000" y="3578104"/>
            <a:ext cx="7322748" cy="69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117"/>
              </a:lnSpc>
              <a:spcBef>
                <a:spcPct val="0"/>
              </a:spcBef>
            </a:pPr>
            <a:r>
              <a:rPr lang="en-US" sz="3058" dirty="0" err="1">
                <a:solidFill>
                  <a:srgbClr val="000000"/>
                </a:solidFill>
                <a:latin typeface="DM Sans Bold" panose="020B0604020202020204" charset="0"/>
              </a:rPr>
              <a:t>Degre</a:t>
            </a:r>
            <a:r>
              <a:rPr lang="en-US" sz="3058" dirty="0">
                <a:solidFill>
                  <a:srgbClr val="000000"/>
                </a:solidFill>
                <a:latin typeface="DM Sans Bold" panose="020B0604020202020204" charset="0"/>
              </a:rPr>
              <a:t> Structure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750746" y="3669127"/>
            <a:ext cx="771999" cy="771999"/>
            <a:chOff x="0" y="0"/>
            <a:chExt cx="6350000" cy="6350000"/>
          </a:xfrm>
          <a:solidFill>
            <a:srgbClr val="9F5662"/>
          </a:solid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864140" y="3657413"/>
            <a:ext cx="545211" cy="70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Telegraf 1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44000" y="5740004"/>
            <a:ext cx="7322748" cy="69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117"/>
              </a:lnSpc>
              <a:spcBef>
                <a:spcPct val="0"/>
              </a:spcBef>
            </a:pPr>
            <a:r>
              <a:rPr lang="en-US" sz="3058" dirty="0">
                <a:solidFill>
                  <a:srgbClr val="000000"/>
                </a:solidFill>
                <a:latin typeface="DM Sans Bold" panose="020B0604020202020204" charset="0"/>
              </a:rPr>
              <a:t>Admissions and selection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750353" y="5786333"/>
            <a:ext cx="771999" cy="771999"/>
            <a:chOff x="0" y="0"/>
            <a:chExt cx="6350000" cy="6350000"/>
          </a:xfrm>
          <a:solidFill>
            <a:srgbClr val="9F5662"/>
          </a:solidFill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863747" y="5800355"/>
            <a:ext cx="545211" cy="70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elegraf 1"/>
              </a:rPr>
              <a:t>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97269" y="1292757"/>
            <a:ext cx="4600358" cy="1203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480"/>
              </a:lnSpc>
              <a:spcBef>
                <a:spcPct val="0"/>
              </a:spcBef>
            </a:pPr>
            <a:r>
              <a:rPr lang="en-US" sz="7900" spc="-355" dirty="0">
                <a:solidFill>
                  <a:srgbClr val="000000"/>
                </a:solidFill>
                <a:latin typeface="DM Sans Bold" panose="020B0604020202020204" charset="0"/>
              </a:rPr>
              <a:t>Summary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7750353" y="6849480"/>
            <a:ext cx="771999" cy="771999"/>
            <a:chOff x="0" y="0"/>
            <a:chExt cx="6350000" cy="6350000"/>
          </a:xfrm>
          <a:solidFill>
            <a:srgbClr val="9F5662"/>
          </a:solidFill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863747" y="6835515"/>
            <a:ext cx="545211" cy="70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elegraf 1"/>
              </a:rPr>
              <a:t>7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7750353" y="7895425"/>
            <a:ext cx="771999" cy="771999"/>
            <a:chOff x="0" y="0"/>
            <a:chExt cx="6350000" cy="6350000"/>
          </a:xfrm>
          <a:solidFill>
            <a:srgbClr val="9F5662"/>
          </a:solidFill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7863747" y="7861936"/>
            <a:ext cx="545211" cy="70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elegraf 1"/>
              </a:rPr>
              <a:t>8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157855" y="6932153"/>
            <a:ext cx="7322748" cy="51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latin typeface="DM Sans Bold" panose="020B0604020202020204" charset="0"/>
              </a:rPr>
              <a:t>Teaching and learning style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144000" y="8024494"/>
            <a:ext cx="7322748" cy="51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latin typeface="DM Sans Bold" panose="020B0604020202020204" charset="0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014210" y="-2985758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480166" y="6305802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38CC7-A3CD-9C80-7054-6CD19728A1FE}"/>
              </a:ext>
            </a:extLst>
          </p:cNvPr>
          <p:cNvSpPr txBox="1"/>
          <p:nvPr/>
        </p:nvSpPr>
        <p:spPr>
          <a:xfrm>
            <a:off x="1028700" y="4825305"/>
            <a:ext cx="7976732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014210" y="-2985758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480166" y="6305802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28700" y="3455546"/>
            <a:ext cx="7976732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University vs College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16604" y="9831612"/>
            <a:ext cx="12971396" cy="958632"/>
          </a:xfrm>
          <a:custGeom>
            <a:avLst/>
            <a:gdLst/>
            <a:ahLst/>
            <a:cxnLst/>
            <a:rect l="l" t="t" r="r" b="b"/>
            <a:pathLst>
              <a:path w="12971396" h="958632">
                <a:moveTo>
                  <a:pt x="0" y="0"/>
                </a:moveTo>
                <a:lnTo>
                  <a:pt x="12971396" y="0"/>
                </a:lnTo>
                <a:lnTo>
                  <a:pt x="12971396" y="958632"/>
                </a:lnTo>
                <a:lnTo>
                  <a:pt x="0" y="958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5316604" cy="10287000"/>
            <a:chOff x="0" y="0"/>
            <a:chExt cx="7088806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1286" r="11286"/>
            <a:stretch>
              <a:fillRect/>
            </a:stretch>
          </p:blipFill>
          <p:spPr>
            <a:xfrm>
              <a:off x="0" y="0"/>
              <a:ext cx="7088806" cy="137160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384960" y="1103147"/>
            <a:ext cx="9167173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-139" dirty="0">
                <a:solidFill>
                  <a:srgbClr val="000000"/>
                </a:solidFill>
                <a:latin typeface="DM Sans Bold" panose="020B0604020202020204" charset="0"/>
              </a:rPr>
              <a:t>University vs College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866661" y="3870463"/>
            <a:ext cx="5598748" cy="4501340"/>
            <a:chOff x="0" y="-66675"/>
            <a:chExt cx="7464997" cy="6001787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7464997" cy="1528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8"/>
                </a:lnSpc>
              </a:pPr>
              <a:r>
                <a:rPr lang="en-US" sz="3320" dirty="0">
                  <a:solidFill>
                    <a:srgbClr val="000000"/>
                  </a:solidFill>
                  <a:latin typeface="DM Sans Bold" panose="020B0604020202020204" charset="0"/>
                </a:rPr>
                <a:t>THE US</a:t>
              </a:r>
            </a:p>
            <a:p>
              <a:pPr>
                <a:lnSpc>
                  <a:spcPts val="4648"/>
                </a:lnSpc>
              </a:pPr>
              <a:endParaRPr lang="en-US" sz="3320" dirty="0">
                <a:solidFill>
                  <a:srgbClr val="000000"/>
                </a:solidFill>
                <a:latin typeface="DM Sans Bold" panose="020B0604020202020204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74116"/>
              <a:ext cx="7464997" cy="4260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74280" lvl="1">
                <a:lnSpc>
                  <a:spcPts val="3557"/>
                </a:lnSpc>
              </a:pPr>
              <a:r>
                <a:rPr lang="en-US" sz="2540" dirty="0">
                  <a:solidFill>
                    <a:srgbClr val="000000"/>
                  </a:solidFill>
                  <a:latin typeface="DM Sans Bold" panose="020B0604020202020204" charset="0"/>
                </a:rPr>
                <a:t>Used interchangeably</a:t>
              </a:r>
            </a:p>
            <a:p>
              <a:pPr marL="274280" lvl="1">
                <a:lnSpc>
                  <a:spcPts val="3557"/>
                </a:lnSpc>
              </a:pPr>
              <a:endParaRPr lang="en-US" sz="2540" dirty="0">
                <a:solidFill>
                  <a:srgbClr val="000000"/>
                </a:solidFill>
                <a:latin typeface="DM Sans Bold" panose="020B0604020202020204" charset="0"/>
              </a:endParaRPr>
            </a:p>
            <a:p>
              <a:pPr marL="274280" lvl="1">
                <a:lnSpc>
                  <a:spcPts val="3557"/>
                </a:lnSpc>
              </a:pPr>
              <a:r>
                <a:rPr lang="en-US" sz="2540" dirty="0">
                  <a:solidFill>
                    <a:srgbClr val="000000"/>
                  </a:solidFill>
                  <a:latin typeface="DM Sans Bold" panose="020B0604020202020204" charset="0"/>
                </a:rPr>
                <a:t>College covers wide range of institutions</a:t>
              </a:r>
            </a:p>
            <a:p>
              <a:pPr marL="274280" lvl="1">
                <a:lnSpc>
                  <a:spcPts val="3557"/>
                </a:lnSpc>
              </a:pPr>
              <a:endParaRPr lang="en-US" sz="2540" dirty="0">
                <a:solidFill>
                  <a:srgbClr val="000000"/>
                </a:solidFill>
                <a:latin typeface="DM Sans Bold" panose="020B0604020202020204" charset="0"/>
              </a:endParaRPr>
            </a:p>
            <a:p>
              <a:pPr marL="274280" lvl="1">
                <a:lnSpc>
                  <a:spcPts val="3557"/>
                </a:lnSpc>
              </a:pPr>
              <a:r>
                <a:rPr lang="en-US" sz="2540" dirty="0">
                  <a:solidFill>
                    <a:srgbClr val="000000"/>
                  </a:solidFill>
                  <a:latin typeface="DM Sans Bold" panose="020B0604020202020204" charset="0"/>
                </a:rPr>
                <a:t>Offers both undergraduate and graduate degrees</a:t>
              </a:r>
              <a:endParaRPr lang="en-US" sz="2540" dirty="0">
                <a:solidFill>
                  <a:srgbClr val="000000"/>
                </a:solidFill>
                <a:latin typeface="DM Sans Bold" panose="020B0604020202020204" charset="0"/>
                <a:hlinkClick r:id="rId5" tooltip="https://docs.google.com/spreadsheets/d/1DUF2isFWsqVSYhbaACYtbgcLi_YjDqpE3GLQIVgkKQg/edit#gid=69851113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65409" y="3877606"/>
            <a:ext cx="6058284" cy="5456893"/>
            <a:chOff x="0" y="-57150"/>
            <a:chExt cx="8077712" cy="630833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8077712" cy="1321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 Bold" panose="020B0604020202020204" charset="0"/>
                </a:rPr>
                <a:t>EUROPE</a:t>
              </a:r>
            </a:p>
            <a:p>
              <a:pPr algn="ctr">
                <a:lnSpc>
                  <a:spcPts val="4200"/>
                </a:lnSpc>
              </a:pPr>
              <a:endParaRPr lang="en-US" sz="3000" dirty="0">
                <a:solidFill>
                  <a:srgbClr val="000000"/>
                </a:solidFill>
                <a:latin typeface="DM Sans Bold" panose="020B0604020202020204" charset="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07836"/>
              <a:ext cx="8077712" cy="4743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72573" lvl="1">
                <a:lnSpc>
                  <a:spcPts val="3534"/>
                </a:lnSpc>
              </a:pPr>
              <a:r>
                <a:rPr lang="en-US" sz="2524" dirty="0">
                  <a:solidFill>
                    <a:srgbClr val="000000"/>
                  </a:solidFill>
                  <a:latin typeface="DM Sans Bold" panose="020B0604020202020204" charset="0"/>
                </a:rPr>
                <a:t>Standardized nomenclature</a:t>
              </a:r>
            </a:p>
            <a:p>
              <a:pPr marL="272573" lvl="1">
                <a:lnSpc>
                  <a:spcPts val="3534"/>
                </a:lnSpc>
              </a:pPr>
              <a:endParaRPr lang="en-US" sz="2524" dirty="0">
                <a:solidFill>
                  <a:srgbClr val="000000"/>
                </a:solidFill>
                <a:latin typeface="DM Sans Bold" panose="020B0604020202020204" charset="0"/>
              </a:endParaRPr>
            </a:p>
            <a:p>
              <a:pPr marL="272573" lvl="1">
                <a:lnSpc>
                  <a:spcPts val="3534"/>
                </a:lnSpc>
              </a:pPr>
              <a:r>
                <a:rPr lang="en-US" sz="2524" dirty="0">
                  <a:solidFill>
                    <a:srgbClr val="000000"/>
                  </a:solidFill>
                  <a:latin typeface="DM Sans Bold" panose="020B0604020202020204" charset="0"/>
                </a:rPr>
                <a:t>College for secondary education or vocational training</a:t>
              </a:r>
            </a:p>
            <a:p>
              <a:pPr marL="272573" lvl="1">
                <a:lnSpc>
                  <a:spcPts val="3534"/>
                </a:lnSpc>
              </a:pPr>
              <a:endParaRPr lang="en-US" sz="2524" dirty="0">
                <a:solidFill>
                  <a:srgbClr val="000000"/>
                </a:solidFill>
                <a:latin typeface="DM Sans Bold" panose="020B0604020202020204" charset="0"/>
              </a:endParaRPr>
            </a:p>
            <a:p>
              <a:pPr marL="272573" lvl="1">
                <a:lnSpc>
                  <a:spcPts val="3534"/>
                </a:lnSpc>
              </a:pPr>
              <a:r>
                <a:rPr lang="en-US" sz="2524" dirty="0">
                  <a:solidFill>
                    <a:srgbClr val="000000"/>
                  </a:solidFill>
                  <a:latin typeface="DM Sans Bold" panose="020B0604020202020204" charset="0"/>
                </a:rPr>
                <a:t>College Does not grant degrees</a:t>
              </a:r>
            </a:p>
            <a:p>
              <a:pPr marL="272573" lvl="1">
                <a:lnSpc>
                  <a:spcPts val="3534"/>
                </a:lnSpc>
              </a:pPr>
              <a:endParaRPr lang="en-US" sz="2524" dirty="0">
                <a:solidFill>
                  <a:srgbClr val="000000"/>
                </a:solidFill>
                <a:latin typeface="DM Sans Bold" panose="020B0604020202020204" charset="0"/>
              </a:endParaRPr>
            </a:p>
            <a:p>
              <a:pPr marL="272573" lvl="1">
                <a:lnSpc>
                  <a:spcPts val="3534"/>
                </a:lnSpc>
              </a:pPr>
              <a:r>
                <a:rPr lang="en-US" sz="2524" dirty="0">
                  <a:solidFill>
                    <a:srgbClr val="000000"/>
                  </a:solidFill>
                  <a:latin typeface="DM Sans Bold" panose="020B0604020202020204" charset="0"/>
                </a:rPr>
                <a:t>University grants academic degrees</a:t>
              </a:r>
              <a:endParaRPr lang="en-US" sz="2524" dirty="0">
                <a:solidFill>
                  <a:srgbClr val="000000"/>
                </a:solidFill>
                <a:latin typeface="DM Sans Bold" panose="020B0604020202020204" charset="0"/>
                <a:hlinkClick r:id="rId5" tooltip="https://docs.google.com/spreadsheets/d/1DUF2isFWsqVSYhbaACYtbgcLi_YjDqpE3GLQIVgkKQg/edit#gid=69851113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014210" y="-2985758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480166" y="6305802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28700" y="3455546"/>
            <a:ext cx="7976732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Degree structure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22859" y="1376178"/>
            <a:ext cx="4836441" cy="3073518"/>
          </a:xfrm>
          <a:custGeom>
            <a:avLst/>
            <a:gdLst/>
            <a:ahLst/>
            <a:cxnLst/>
            <a:rect l="l" t="t" r="r" b="b"/>
            <a:pathLst>
              <a:path w="4836441" h="3073518">
                <a:moveTo>
                  <a:pt x="0" y="0"/>
                </a:moveTo>
                <a:lnTo>
                  <a:pt x="4836441" y="0"/>
                </a:lnTo>
                <a:lnTo>
                  <a:pt x="4836441" y="3073518"/>
                </a:lnTo>
                <a:lnTo>
                  <a:pt x="0" y="3073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28700" y="5447081"/>
            <a:ext cx="4775504" cy="3811219"/>
          </a:xfrm>
          <a:custGeom>
            <a:avLst/>
            <a:gdLst/>
            <a:ahLst/>
            <a:cxnLst/>
            <a:rect l="l" t="t" r="r" b="b"/>
            <a:pathLst>
              <a:path w="4775504" h="3811219">
                <a:moveTo>
                  <a:pt x="0" y="0"/>
                </a:moveTo>
                <a:lnTo>
                  <a:pt x="4775504" y="0"/>
                </a:lnTo>
                <a:lnTo>
                  <a:pt x="4775504" y="3811219"/>
                </a:lnTo>
                <a:lnTo>
                  <a:pt x="0" y="3811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399955" y="1789097"/>
            <a:ext cx="11735168" cy="2950736"/>
          </a:xfrm>
          <a:custGeom>
            <a:avLst/>
            <a:gdLst/>
            <a:ahLst/>
            <a:cxnLst/>
            <a:rect l="l" t="t" r="r" b="b"/>
            <a:pathLst>
              <a:path w="11735168" h="2950736">
                <a:moveTo>
                  <a:pt x="0" y="0"/>
                </a:moveTo>
                <a:lnTo>
                  <a:pt x="11735168" y="0"/>
                </a:lnTo>
                <a:lnTo>
                  <a:pt x="11735168" y="2950736"/>
                </a:lnTo>
                <a:lnTo>
                  <a:pt x="0" y="2950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150"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5" name="Freeform 5"/>
          <p:cNvSpPr/>
          <p:nvPr/>
        </p:nvSpPr>
        <p:spPr>
          <a:xfrm>
            <a:off x="6202233" y="5864193"/>
            <a:ext cx="11902066" cy="3090527"/>
          </a:xfrm>
          <a:custGeom>
            <a:avLst/>
            <a:gdLst/>
            <a:ahLst/>
            <a:cxnLst/>
            <a:rect l="l" t="t" r="r" b="b"/>
            <a:pathLst>
              <a:path w="11902066" h="3090527">
                <a:moveTo>
                  <a:pt x="0" y="0"/>
                </a:moveTo>
                <a:lnTo>
                  <a:pt x="11902067" y="0"/>
                </a:lnTo>
                <a:lnTo>
                  <a:pt x="11902067" y="3090526"/>
                </a:lnTo>
                <a:lnTo>
                  <a:pt x="0" y="3090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014210" y="-2985758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480166" y="6305802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28700" y="3455546"/>
            <a:ext cx="7976732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Tuition and selection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7573238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 dirty="0">
                <a:solidFill>
                  <a:srgbClr val="000000"/>
                </a:solidFill>
                <a:latin typeface="Telegraf 2 Bold"/>
              </a:rPr>
              <a:t>Tuition and Financing</a:t>
            </a:r>
          </a:p>
        </p:txBody>
      </p:sp>
      <p:grpSp>
        <p:nvGrpSpPr>
          <p:cNvPr id="3" name="Group 3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2468654"/>
            <a:ext cx="6017330" cy="5472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5041" lvl="1" indent="-302520" algn="just">
              <a:lnSpc>
                <a:spcPts val="3923"/>
              </a:lnSpc>
              <a:buFont typeface="Arial"/>
              <a:buChar char="•"/>
            </a:pPr>
            <a:r>
              <a:rPr lang="en-US" sz="2802" dirty="0">
                <a:solidFill>
                  <a:srgbClr val="000000"/>
                </a:solidFill>
                <a:latin typeface="Telegraf 2"/>
              </a:rPr>
              <a:t>In the United States, tuition fees for higher education can be high, and students often rely on loans and scholarships to cover the costs.</a:t>
            </a:r>
          </a:p>
          <a:p>
            <a:pPr marL="605041" lvl="1" indent="-302520" algn="just">
              <a:lnSpc>
                <a:spcPts val="3923"/>
              </a:lnSpc>
              <a:buFont typeface="Arial"/>
              <a:buChar char="•"/>
            </a:pPr>
            <a:r>
              <a:rPr lang="en-US" sz="2802" dirty="0">
                <a:solidFill>
                  <a:srgbClr val="000000"/>
                </a:solidFill>
                <a:latin typeface="Telegraf 2"/>
              </a:rPr>
              <a:t>By contrast, in Europe, tuition fees are often lower, and some countries offer free education or low-cost options for both domestic and EU students. Student loans are less common.</a:t>
            </a:r>
          </a:p>
        </p:txBody>
      </p:sp>
      <p:sp>
        <p:nvSpPr>
          <p:cNvPr id="10" name="Freeform 10"/>
          <p:cNvSpPr/>
          <p:nvPr/>
        </p:nvSpPr>
        <p:spPr>
          <a:xfrm>
            <a:off x="7051244" y="2673192"/>
            <a:ext cx="10364552" cy="5143409"/>
          </a:xfrm>
          <a:custGeom>
            <a:avLst/>
            <a:gdLst/>
            <a:ahLst/>
            <a:cxnLst/>
            <a:rect l="l" t="t" r="r" b="b"/>
            <a:pathLst>
              <a:path w="10364552" h="5143409">
                <a:moveTo>
                  <a:pt x="0" y="0"/>
                </a:moveTo>
                <a:lnTo>
                  <a:pt x="10364552" y="0"/>
                </a:lnTo>
                <a:lnTo>
                  <a:pt x="10364552" y="5143410"/>
                </a:lnTo>
                <a:lnTo>
                  <a:pt x="0" y="5143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1" name="Group 11"/>
          <p:cNvGrpSpPr/>
          <p:nvPr/>
        </p:nvGrpSpPr>
        <p:grpSpPr>
          <a:xfrm>
            <a:off x="13095234" y="2522676"/>
            <a:ext cx="3162202" cy="1283967"/>
            <a:chOff x="0" y="0"/>
            <a:chExt cx="653075" cy="2651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53075" cy="265172"/>
            </a:xfrm>
            <a:custGeom>
              <a:avLst/>
              <a:gdLst/>
              <a:ahLst/>
              <a:cxnLst/>
              <a:rect l="l" t="t" r="r" b="b"/>
              <a:pathLst>
                <a:path w="653075" h="265172">
                  <a:moveTo>
                    <a:pt x="41621" y="0"/>
                  </a:moveTo>
                  <a:lnTo>
                    <a:pt x="611455" y="0"/>
                  </a:lnTo>
                  <a:cubicBezTo>
                    <a:pt x="622493" y="0"/>
                    <a:pt x="633079" y="4385"/>
                    <a:pt x="640885" y="12190"/>
                  </a:cubicBezTo>
                  <a:cubicBezTo>
                    <a:pt x="648690" y="19996"/>
                    <a:pt x="653075" y="30582"/>
                    <a:pt x="653075" y="41621"/>
                  </a:cubicBezTo>
                  <a:lnTo>
                    <a:pt x="653075" y="223551"/>
                  </a:lnTo>
                  <a:cubicBezTo>
                    <a:pt x="653075" y="234590"/>
                    <a:pt x="648690" y="245176"/>
                    <a:pt x="640885" y="252981"/>
                  </a:cubicBezTo>
                  <a:cubicBezTo>
                    <a:pt x="633079" y="260787"/>
                    <a:pt x="622493" y="265172"/>
                    <a:pt x="611455" y="265172"/>
                  </a:cubicBezTo>
                  <a:lnTo>
                    <a:pt x="41621" y="265172"/>
                  </a:lnTo>
                  <a:cubicBezTo>
                    <a:pt x="30582" y="265172"/>
                    <a:pt x="19996" y="260787"/>
                    <a:pt x="12190" y="252981"/>
                  </a:cubicBezTo>
                  <a:cubicBezTo>
                    <a:pt x="4385" y="245176"/>
                    <a:pt x="0" y="234590"/>
                    <a:pt x="0" y="223551"/>
                  </a:cubicBezTo>
                  <a:lnTo>
                    <a:pt x="0" y="41621"/>
                  </a:lnTo>
                  <a:cubicBezTo>
                    <a:pt x="0" y="30582"/>
                    <a:pt x="4385" y="19996"/>
                    <a:pt x="12190" y="12190"/>
                  </a:cubicBezTo>
                  <a:cubicBezTo>
                    <a:pt x="19996" y="4385"/>
                    <a:pt x="30582" y="0"/>
                    <a:pt x="41621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653075" cy="293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12017" y="4045482"/>
            <a:ext cx="3162202" cy="1283967"/>
            <a:chOff x="0" y="0"/>
            <a:chExt cx="653075" cy="2651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53075" cy="265172"/>
            </a:xfrm>
            <a:custGeom>
              <a:avLst/>
              <a:gdLst/>
              <a:ahLst/>
              <a:cxnLst/>
              <a:rect l="l" t="t" r="r" b="b"/>
              <a:pathLst>
                <a:path w="653075" h="265172">
                  <a:moveTo>
                    <a:pt x="41621" y="0"/>
                  </a:moveTo>
                  <a:lnTo>
                    <a:pt x="611455" y="0"/>
                  </a:lnTo>
                  <a:cubicBezTo>
                    <a:pt x="622493" y="0"/>
                    <a:pt x="633079" y="4385"/>
                    <a:pt x="640885" y="12190"/>
                  </a:cubicBezTo>
                  <a:cubicBezTo>
                    <a:pt x="648690" y="19996"/>
                    <a:pt x="653075" y="30582"/>
                    <a:pt x="653075" y="41621"/>
                  </a:cubicBezTo>
                  <a:lnTo>
                    <a:pt x="653075" y="223551"/>
                  </a:lnTo>
                  <a:cubicBezTo>
                    <a:pt x="653075" y="234590"/>
                    <a:pt x="648690" y="245176"/>
                    <a:pt x="640885" y="252981"/>
                  </a:cubicBezTo>
                  <a:cubicBezTo>
                    <a:pt x="633079" y="260787"/>
                    <a:pt x="622493" y="265172"/>
                    <a:pt x="611455" y="265172"/>
                  </a:cubicBezTo>
                  <a:lnTo>
                    <a:pt x="41621" y="265172"/>
                  </a:lnTo>
                  <a:cubicBezTo>
                    <a:pt x="30582" y="265172"/>
                    <a:pt x="19996" y="260787"/>
                    <a:pt x="12190" y="252981"/>
                  </a:cubicBezTo>
                  <a:cubicBezTo>
                    <a:pt x="4385" y="245176"/>
                    <a:pt x="0" y="234590"/>
                    <a:pt x="0" y="223551"/>
                  </a:cubicBezTo>
                  <a:lnTo>
                    <a:pt x="0" y="41621"/>
                  </a:lnTo>
                  <a:cubicBezTo>
                    <a:pt x="0" y="30582"/>
                    <a:pt x="4385" y="19996"/>
                    <a:pt x="12190" y="12190"/>
                  </a:cubicBezTo>
                  <a:cubicBezTo>
                    <a:pt x="19996" y="4385"/>
                    <a:pt x="30582" y="0"/>
                    <a:pt x="41621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653075" cy="293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876954" y="4107063"/>
            <a:ext cx="2291384" cy="113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3"/>
              </a:lnSpc>
              <a:spcBef>
                <a:spcPct val="0"/>
              </a:spcBef>
            </a:pPr>
            <a:r>
              <a:rPr lang="en-US" sz="3202">
                <a:solidFill>
                  <a:srgbClr val="000000"/>
                </a:solidFill>
                <a:latin typeface="Telegraf 2"/>
              </a:rPr>
              <a:t>United States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66052" y="2829101"/>
            <a:ext cx="2291384" cy="57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3"/>
              </a:lnSpc>
              <a:spcBef>
                <a:spcPct val="0"/>
              </a:spcBef>
            </a:pPr>
            <a:r>
              <a:rPr lang="en-US" sz="3202">
                <a:solidFill>
                  <a:srgbClr val="000000"/>
                </a:solidFill>
                <a:latin typeface="Telegraf 2"/>
              </a:rPr>
              <a:t>Europe</a:t>
            </a:r>
          </a:p>
        </p:txBody>
      </p:sp>
      <p:sp>
        <p:nvSpPr>
          <p:cNvPr id="19" name="Freeform 19"/>
          <p:cNvSpPr/>
          <p:nvPr/>
        </p:nvSpPr>
        <p:spPr>
          <a:xfrm>
            <a:off x="8515778" y="3974287"/>
            <a:ext cx="1426358" cy="1426358"/>
          </a:xfrm>
          <a:custGeom>
            <a:avLst/>
            <a:gdLst/>
            <a:ahLst/>
            <a:cxnLst/>
            <a:rect l="l" t="t" r="r" b="b"/>
            <a:pathLst>
              <a:path w="1426358" h="1426358">
                <a:moveTo>
                  <a:pt x="0" y="0"/>
                </a:moveTo>
                <a:lnTo>
                  <a:pt x="1426358" y="0"/>
                </a:lnTo>
                <a:lnTo>
                  <a:pt x="1426358" y="1426358"/>
                </a:lnTo>
                <a:lnTo>
                  <a:pt x="0" y="1426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20" name="Group 20"/>
          <p:cNvGrpSpPr/>
          <p:nvPr/>
        </p:nvGrpSpPr>
        <p:grpSpPr>
          <a:xfrm>
            <a:off x="8652584" y="4111093"/>
            <a:ext cx="1152746" cy="115274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2539694" y="2470398"/>
            <a:ext cx="1426358" cy="1426358"/>
          </a:xfrm>
          <a:custGeom>
            <a:avLst/>
            <a:gdLst/>
            <a:ahLst/>
            <a:cxnLst/>
            <a:rect l="l" t="t" r="r" b="b"/>
            <a:pathLst>
              <a:path w="1426358" h="1426358">
                <a:moveTo>
                  <a:pt x="0" y="0"/>
                </a:moveTo>
                <a:lnTo>
                  <a:pt x="1426358" y="0"/>
                </a:lnTo>
                <a:lnTo>
                  <a:pt x="1426358" y="1426358"/>
                </a:lnTo>
                <a:lnTo>
                  <a:pt x="0" y="1426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24" name="Group 24"/>
          <p:cNvGrpSpPr/>
          <p:nvPr/>
        </p:nvGrpSpPr>
        <p:grpSpPr>
          <a:xfrm>
            <a:off x="12676500" y="2607204"/>
            <a:ext cx="1152746" cy="115274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1963321" y="5833478"/>
            <a:ext cx="1426358" cy="1426358"/>
          </a:xfrm>
          <a:custGeom>
            <a:avLst/>
            <a:gdLst/>
            <a:ahLst/>
            <a:cxnLst/>
            <a:rect l="l" t="t" r="r" b="b"/>
            <a:pathLst>
              <a:path w="1426358" h="1426358">
                <a:moveTo>
                  <a:pt x="0" y="0"/>
                </a:moveTo>
                <a:lnTo>
                  <a:pt x="1426358" y="0"/>
                </a:lnTo>
                <a:lnTo>
                  <a:pt x="1426358" y="1426358"/>
                </a:lnTo>
                <a:lnTo>
                  <a:pt x="0" y="1426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8" name="TextBox 28"/>
          <p:cNvSpPr txBox="1"/>
          <p:nvPr/>
        </p:nvSpPr>
        <p:spPr>
          <a:xfrm>
            <a:off x="8730523" y="4084501"/>
            <a:ext cx="996869" cy="103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4"/>
              </a:lnSpc>
              <a:spcBef>
                <a:spcPct val="0"/>
              </a:spcBef>
            </a:pPr>
            <a:r>
              <a:rPr lang="en-US" sz="5703">
                <a:solidFill>
                  <a:srgbClr val="FFFFFF"/>
                </a:solidFill>
                <a:latin typeface="Telegraf 2 Bold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754439" y="2580612"/>
            <a:ext cx="996869" cy="103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4"/>
              </a:lnSpc>
              <a:spcBef>
                <a:spcPct val="0"/>
              </a:spcBef>
            </a:pPr>
            <a:r>
              <a:rPr lang="en-US" sz="5703">
                <a:solidFill>
                  <a:srgbClr val="FFFFFF"/>
                </a:solidFill>
                <a:latin typeface="Telegraf 2 Bold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458</Words>
  <Application>Microsoft Office PowerPoint</Application>
  <PresentationFormat>Custom</PresentationFormat>
  <Paragraphs>74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DM Sans Bold</vt:lpstr>
      <vt:lpstr>Telegraf 2 Bold</vt:lpstr>
      <vt:lpstr>Telegraf 2</vt:lpstr>
      <vt:lpstr>Teko Medium</vt:lpstr>
      <vt:lpstr>Fira Sans Light</vt:lpstr>
      <vt:lpstr>Fira Sans Semi-Bold</vt:lpstr>
      <vt:lpstr>Calibri</vt:lpstr>
      <vt:lpstr>Arial</vt:lpstr>
      <vt:lpstr>DM Sans</vt:lpstr>
      <vt:lpstr>Telegraf 1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the US and Europe educational systems</dc:title>
  <cp:lastModifiedBy>a Lonewolf</cp:lastModifiedBy>
  <cp:revision>4</cp:revision>
  <dcterms:created xsi:type="dcterms:W3CDTF">2006-08-16T00:00:00Z</dcterms:created>
  <dcterms:modified xsi:type="dcterms:W3CDTF">2023-11-10T12:17:02Z</dcterms:modified>
  <dc:identifier>DAFzVA-pwKU</dc:identifier>
</cp:coreProperties>
</file>